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58" r:id="rId4"/>
    <p:sldId id="259" r:id="rId5"/>
    <p:sldId id="260" r:id="rId6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06" autoAdjust="0"/>
  </p:normalViewPr>
  <p:slideViewPr>
    <p:cSldViewPr>
      <p:cViewPr>
        <p:scale>
          <a:sx n="100" d="100"/>
          <a:sy n="100" d="100"/>
        </p:scale>
        <p:origin x="-29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1E8C9-FBA9-4ADE-9EF4-F3D0467F03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8E36D-83E3-427A-B470-72647AFD9CA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E36D-83E3-427A-B470-72647AFD9C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AE58F-E4D3-4C6A-B5C5-A64E46B2CB5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5FEF7-A856-4640-8ABB-6EFE098BB93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A00CF-450E-4A06-A6D7-E9349063D3D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15F2-45A4-4E30-B051-57141602CF8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2627-F730-4BC7-BF55-2BD7C1F7B2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5C86C-EBCD-48AD-882A-CA4202DFA03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8ACC1-6603-49CC-83A0-79061248DFB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5B0B5-84B1-4207-B772-91B91F77AD6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47BF1-14D5-47D7-B111-BE305066DE6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72CD6-D9BC-45A0-B18B-53B13308D32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195FB-575E-42E3-911E-82BA333CF82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F11BBFF-23A9-46FF-BACB-37E2E48FEE5C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35.GIF"/><Relationship Id="rId1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WordArt 6"/>
          <p:cNvSpPr>
            <a:spLocks noChangeArrowheads="1" noChangeShapeType="1" noTextEdit="1"/>
          </p:cNvSpPr>
          <p:nvPr/>
        </p:nvSpPr>
        <p:spPr bwMode="auto">
          <a:xfrm>
            <a:off x="2831465" y="4639945"/>
            <a:ext cx="37338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Section B 2a-2e</a:t>
            </a:r>
            <a:endParaRPr lang="zh-CN" altLang="en-US" sz="40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381000" y="608330"/>
            <a:ext cx="84582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ts val="600"/>
              </a:spcBef>
            </a:pPr>
            <a:r>
              <a:rPr lang="en-US" altLang="zh-CN" sz="4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2</a:t>
            </a:r>
            <a:endParaRPr lang="en-US" altLang="zh-CN" sz="48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5400" b="1" dirty="0">
                <a:solidFill>
                  <a:srgbClr val="0000CC"/>
                </a:solidFill>
                <a:latin typeface="Adobe Caslon Pro Bold" pitchFamily="18" charset="0"/>
              </a:rPr>
              <a:t>I think that mooncakes are  </a:t>
            </a:r>
            <a:endParaRPr lang="en-US" altLang="zh-CN" sz="5400" b="1" dirty="0">
              <a:solidFill>
                <a:srgbClr val="0000CC"/>
              </a:solidFill>
              <a:latin typeface="Adobe Caslon Pro Bold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5400" b="1" dirty="0">
                <a:solidFill>
                  <a:srgbClr val="0000CC"/>
                </a:solidFill>
                <a:latin typeface="Adobe Caslon Pro Bold" pitchFamily="18" charset="0"/>
              </a:rPr>
              <a:t>delicious</a:t>
            </a:r>
            <a:r>
              <a:rPr lang="en-US" altLang="zh-CN" sz="5400" b="1" dirty="0" smtClean="0">
                <a:solidFill>
                  <a:srgbClr val="0000CC"/>
                </a:solidFill>
                <a:latin typeface="Adobe Caslon Pro Bold" pitchFamily="18" charset="0"/>
              </a:rPr>
              <a:t>!</a:t>
            </a:r>
            <a:endParaRPr lang="en-US" altLang="zh-CN" sz="5400" b="1" dirty="0">
              <a:solidFill>
                <a:srgbClr val="0000CC"/>
              </a:solidFill>
              <a:latin typeface="Adobe Caslon Pro Bold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6"/>
          <p:cNvSpPr txBox="1">
            <a:spLocks noChangeArrowheads="1"/>
          </p:cNvSpPr>
          <p:nvPr/>
        </p:nvSpPr>
        <p:spPr bwMode="auto">
          <a:xfrm>
            <a:off x="685800" y="381000"/>
            <a:ext cx="769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What do you know about Christmas? Discuss in groups and create a mind map.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3" name="AutoShape 5"/>
          <p:cNvSpPr>
            <a:spLocks noChangeArrowheads="1"/>
          </p:cNvSpPr>
          <p:nvPr/>
        </p:nvSpPr>
        <p:spPr bwMode="auto">
          <a:xfrm>
            <a:off x="1676400" y="3352800"/>
            <a:ext cx="5410200" cy="1401763"/>
          </a:xfrm>
          <a:custGeom>
            <a:avLst/>
            <a:gdLst>
              <a:gd name="T0" fmla="*/ 5410200 w 21600"/>
              <a:gd name="T1" fmla="*/ 700882 h 21600"/>
              <a:gd name="T2" fmla="*/ 2705100 w 21600"/>
              <a:gd name="T3" fmla="*/ 1401763 h 21600"/>
              <a:gd name="T4" fmla="*/ 0 w 21600"/>
              <a:gd name="T5" fmla="*/ 700882 h 21600"/>
              <a:gd name="T6" fmla="*/ 270510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774 w 21600"/>
              <a:gd name="T13" fmla="*/ 5774 h 21600"/>
              <a:gd name="T14" fmla="*/ 15826 w 21600"/>
              <a:gd name="T15" fmla="*/ 158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774" y="5774"/>
                </a:moveTo>
                <a:lnTo>
                  <a:pt x="9450" y="5774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774"/>
                </a:lnTo>
                <a:lnTo>
                  <a:pt x="15826" y="5774"/>
                </a:lnTo>
                <a:lnTo>
                  <a:pt x="15826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5826" y="12150"/>
                </a:lnTo>
                <a:lnTo>
                  <a:pt x="15826" y="15826"/>
                </a:lnTo>
                <a:lnTo>
                  <a:pt x="12150" y="15826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5826"/>
                </a:lnTo>
                <a:lnTo>
                  <a:pt x="5774" y="15826"/>
                </a:lnTo>
                <a:lnTo>
                  <a:pt x="5774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774" y="9450"/>
                </a:lnTo>
                <a:lnTo>
                  <a:pt x="5774" y="5774"/>
                </a:lnTo>
                <a:close/>
              </a:path>
            </a:pathLst>
          </a:custGeom>
          <a:noFill/>
          <a:ln>
            <a:noFill/>
          </a:ln>
          <a:effectLst>
            <a:outerShdw dist="50800" dir="108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4000" b="1">
                <a:latin typeface="Times New Roman" panose="02020603050405020304" pitchFamily="18" charset="0"/>
              </a:rPr>
              <a:t>Christmas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81924" name="AutoShape 6"/>
          <p:cNvSpPr>
            <a:spLocks noChangeArrowheads="1"/>
          </p:cNvSpPr>
          <p:nvPr/>
        </p:nvSpPr>
        <p:spPr bwMode="auto">
          <a:xfrm>
            <a:off x="3429000" y="4953000"/>
            <a:ext cx="2305050" cy="641350"/>
          </a:xfrm>
          <a:prstGeom prst="flowChartProcess">
            <a:avLst/>
          </a:prstGeom>
          <a:noFill/>
          <a:ln>
            <a:noFill/>
          </a:ln>
          <a:effectLst>
            <a:outerShdw dist="50800" dir="108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Symbols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81925" name="AutoShape 7"/>
          <p:cNvSpPr>
            <a:spLocks noChangeArrowheads="1"/>
          </p:cNvSpPr>
          <p:nvPr/>
        </p:nvSpPr>
        <p:spPr bwMode="auto">
          <a:xfrm>
            <a:off x="381000" y="3657600"/>
            <a:ext cx="1219200" cy="654050"/>
          </a:xfrm>
          <a:prstGeom prst="flowChartProcess">
            <a:avLst/>
          </a:prstGeom>
          <a:noFill/>
          <a:ln>
            <a:noFill/>
          </a:ln>
          <a:effectLst>
            <a:outerShdw dist="50800" dir="108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Date 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81926" name="AutoShape 8"/>
          <p:cNvSpPr>
            <a:spLocks noChangeArrowheads="1"/>
          </p:cNvSpPr>
          <p:nvPr/>
        </p:nvSpPr>
        <p:spPr bwMode="auto">
          <a:xfrm>
            <a:off x="3200400" y="2438400"/>
            <a:ext cx="2303463" cy="641350"/>
          </a:xfrm>
          <a:prstGeom prst="flowChartProcess">
            <a:avLst/>
          </a:prstGeom>
          <a:noFill/>
          <a:ln>
            <a:noFill/>
          </a:ln>
          <a:effectLst>
            <a:outerShdw dist="50800" dir="108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Activities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81927" name="AutoShape 9"/>
          <p:cNvSpPr>
            <a:spLocks noChangeArrowheads="1"/>
          </p:cNvSpPr>
          <p:nvPr/>
        </p:nvSpPr>
        <p:spPr bwMode="auto">
          <a:xfrm>
            <a:off x="6934200" y="3733800"/>
            <a:ext cx="1752600" cy="641350"/>
          </a:xfrm>
          <a:prstGeom prst="flowChartProcess">
            <a:avLst/>
          </a:prstGeom>
          <a:noFill/>
          <a:ln>
            <a:noFill/>
          </a:ln>
          <a:effectLst>
            <a:outerShdw dist="50800" dir="108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Stories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bldLvl="0"/>
      <p:bldP spid="81925" grpId="0" bldLvl="0"/>
      <p:bldP spid="81926" grpId="0" bldLvl="0"/>
      <p:bldP spid="8192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590800" y="1219200"/>
            <a:ext cx="5943600" cy="41814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December 25th</a:t>
            </a:r>
            <a:endParaRPr lang="en-US" altLang="zh-CN" sz="3200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Christmas tress, Santa Claus, gifts, </a:t>
            </a:r>
            <a:r>
              <a:rPr kumimoji="1"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stockings</a:t>
            </a:r>
            <a:endParaRPr lang="en-US" altLang="zh-CN" sz="3200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sing Christmas songs, make Christmas trees, family gathering, get a lot of presents</a:t>
            </a:r>
            <a:endParaRPr lang="en-US" altLang="zh-CN" sz="3200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…</a:t>
            </a:r>
            <a:endParaRPr lang="en-US" altLang="zh-CN" sz="3200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47700" y="1239838"/>
            <a:ext cx="1131888" cy="5794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Date:</a:t>
            </a:r>
            <a:endParaRPr lang="en-US" altLang="zh-CN" sz="3200" b="1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533400" y="1828800"/>
            <a:ext cx="1785938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Symbols:</a:t>
            </a:r>
            <a:endParaRPr lang="en-US" altLang="zh-CN" sz="3200" b="1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33400" y="3048000"/>
            <a:ext cx="1944688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Activities:</a:t>
            </a:r>
            <a:endParaRPr lang="en-US" altLang="zh-CN" sz="3200" b="1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838200" y="4876800"/>
            <a:ext cx="1516063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Stories:</a:t>
            </a:r>
            <a:endParaRPr lang="en-US" altLang="zh-CN" sz="3200" b="1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ChangeArrowheads="1"/>
          </p:cNvSpPr>
          <p:nvPr/>
        </p:nvSpPr>
        <p:spPr bwMode="auto">
          <a:xfrm>
            <a:off x="457200" y="577850"/>
            <a:ext cx="8305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 Read the passage about Christmas and answer the questions.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Rectangle 6"/>
          <p:cNvSpPr>
            <a:spLocks noChangeArrowheads="1"/>
          </p:cNvSpPr>
          <p:nvPr/>
        </p:nvSpPr>
        <p:spPr bwMode="auto">
          <a:xfrm>
            <a:off x="685800" y="2362200"/>
            <a:ext cx="7620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INFERRING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This means you have to “read between the lines” to get the meanings that are not clearly stated in a text.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ChangeArrowheads="1"/>
          </p:cNvSpPr>
          <p:nvPr/>
        </p:nvSpPr>
        <p:spPr bwMode="auto">
          <a:xfrm>
            <a:off x="609600" y="1371600"/>
            <a:ext cx="8382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Many would agree that when we think of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Christmas, we probably think of gifts, 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 trees and Santa Claus. But behind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these things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true meaning of 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Christmas: the importance of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giving love and joy to people around us. The story in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Christmas Carol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perhaps the best example of this.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5" name="Rectangle 12"/>
          <p:cNvSpPr>
            <a:spLocks noChangeArrowheads="1"/>
          </p:cNvSpPr>
          <p:nvPr/>
        </p:nvSpPr>
        <p:spPr bwMode="auto">
          <a:xfrm>
            <a:off x="1905000" y="609600"/>
            <a:ext cx="48196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25000"/>
              </a:lnSpc>
            </a:pP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 of Christmas</a:t>
            </a:r>
            <a:endParaRPr lang="en-US" altLang="zh-CN" sz="3600" b="1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ChangeArrowheads="1"/>
          </p:cNvSpPr>
          <p:nvPr/>
        </p:nvSpPr>
        <p:spPr bwMode="auto">
          <a:xfrm>
            <a:off x="762000" y="533400"/>
            <a:ext cx="79248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 Christmas Carol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novel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by Charles Dickens. It is about an old man named Scrooge who never laughs or smiles. He is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and only thinks about himself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He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doesn’t treat others nicely. He just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cares about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whether he can make more money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nd he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hates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Christmas. One Christmas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Scrooge sees the ghost of Jacob Marley, his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 business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partner. Marley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be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just like Scrooge,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533400" y="685800"/>
            <a:ext cx="80772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so he was punished after he died. He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 Scrooge to change his ways if he doesn’t want to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up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like him. He also tells Scrooge to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three spirits to visit him.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That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night, three ghosts visit Scrooge. First, the Ghost of Christmas Past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him back to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his childhood and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 Scrooge of his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happier days as a child.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second spirit, the Ghost of Christmas Present, takes him to see how others are spending Christmas this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year. 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ChangeArrowheads="1"/>
          </p:cNvSpPr>
          <p:nvPr/>
        </p:nvSpPr>
        <p:spPr bwMode="auto">
          <a:xfrm>
            <a:off x="762000" y="762000"/>
            <a:ext cx="80010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Everyone is happy, even poor people.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last one, the Ghost of Christmas Yet to Come, takes him to the future. Scrooge sees that he is dead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but nobody cares.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is so scared that he wakes up in his bed and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nds out it is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next morning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Christmas Day!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decides to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change his life and promises to be a bet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er person. He happily celebrates Christmas with his relatives. He also gives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gifts to people in need.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685800" y="685800"/>
            <a:ext cx="8153400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He now treats everyone with kindness and warmth, spreading love and joy everywhere he goes. And that is the true spirit of Christmas!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091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00600" y="2743200"/>
            <a:ext cx="20145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图片 5" descr="QQ截图201307291420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4267200"/>
            <a:ext cx="15509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85800" y="533400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457200" y="1295400"/>
            <a:ext cx="8686800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15000"/>
              </a:lnSpc>
              <a:buFontTx/>
              <a:buAutoNum type="arabicPeriod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common things that people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for Christmas?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Who wrote 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Christmas Carol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is the true meaning or spirit of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14400" y="2438400"/>
            <a:ext cx="703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Gifts, Christmas trees and Santa Claus.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990600" y="3581400"/>
            <a:ext cx="3121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Dickens.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685800" y="5257800"/>
            <a:ext cx="75199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sharing and giving love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joy to people around us.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  <p:bldP spid="90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2286000" y="381000"/>
            <a:ext cx="3811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Language Points</a:t>
            </a:r>
            <a:endParaRPr lang="en-US" altLang="zh-CN" u="sng" dirty="0"/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457200" y="1219200"/>
            <a:ext cx="8229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But behind all these things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lies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the true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meaning of Christmas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importance of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sharing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and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giving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love and joy to people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around us.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但是在这一切背后存在着圣诞节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的真谛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分享与给予我们周围的人爱与欢乐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的重要性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lie </a:t>
            </a:r>
            <a:r>
              <a:rPr lang="en-US" altLang="zh-CN" sz="3200" b="1" i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意为“存在；在于”，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主要指思想、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特征问题等。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problem lies in their method.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问题在于他们的方式。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1" descr="e.png"/>
          <p:cNvPicPr>
            <a:picLocks noChangeAspect="1" noChangeArrowheads="1"/>
          </p:cNvPicPr>
          <p:nvPr/>
        </p:nvPicPr>
        <p:blipFill>
          <a:blip r:embed="rId1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28938" y="2855913"/>
            <a:ext cx="3111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2" descr="r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22625" y="2855913"/>
            <a:ext cx="3714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4" name="3" descr="r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9338" y="2855913"/>
            <a:ext cx="3714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4" descr="y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08362" y="2855912"/>
            <a:ext cx="3778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6" name="5" descr="c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2855913"/>
            <a:ext cx="5492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7" name="6" descr="h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76838" y="2855913"/>
            <a:ext cx="3714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8" name="7" descr="r2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14975" y="2855913"/>
            <a:ext cx="3667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9" name="8" descr="i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72163" y="2855913"/>
            <a:ext cx="1825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0" name="9" descr="s2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62663" y="2855913"/>
            <a:ext cx="2127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1" name="10" descr="t.png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92850" y="2855913"/>
            <a:ext cx="3413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2" name="11" descr="m2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43688" y="2855913"/>
            <a:ext cx="4873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3" name="12" descr="a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750" y="2855913"/>
            <a:ext cx="3540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4" name="13" descr="s2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00938" y="2855913"/>
            <a:ext cx="2127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095" name="Group 15"/>
          <p:cNvGrpSpPr>
            <a:grpSpLocks noChangeAspect="1"/>
          </p:cNvGrpSpPr>
          <p:nvPr/>
        </p:nvGrpSpPr>
        <p:grpSpPr bwMode="auto">
          <a:xfrm>
            <a:off x="642938" y="2155825"/>
            <a:ext cx="2279650" cy="1846263"/>
            <a:chOff x="0" y="0"/>
            <a:chExt cx="2279215" cy="1845963"/>
          </a:xfrm>
        </p:grpSpPr>
        <p:pic>
          <p:nvPicPr>
            <p:cNvPr id="73744" name="0" descr="m.png"/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85818" y="700010"/>
              <a:ext cx="1493397" cy="114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5" name="图片 18" descr="1.png"/>
            <p:cNvPicPr>
              <a:picLocks noChangeAspect="1" noChangeArrowheads="1"/>
            </p:cNvPicPr>
            <p:nvPr/>
          </p:nvPicPr>
          <p:blipFill>
            <a:blip r:embed="rId1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639689" cy="1487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098" name="图片 19" descr="2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38" y="2155825"/>
            <a:ext cx="16398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9" name="图片 20" descr="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2938" y="2155825"/>
            <a:ext cx="16398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2419350" y="1169987"/>
            <a:ext cx="472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do you know about Christmas?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8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3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8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ChangeArrowheads="1"/>
          </p:cNvSpPr>
          <p:nvPr/>
        </p:nvSpPr>
        <p:spPr bwMode="auto">
          <a:xfrm>
            <a:off x="609600" y="838200"/>
            <a:ext cx="81534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share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意为“分享；分担”，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常与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with, among, between, in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连用。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share my lunch with him.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我与他分享我的午餐。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share a small room between us.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我们俩合用一个小房间。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share (in) the joy and sorrows 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他们将同甘共苦。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609600" y="762000"/>
            <a:ext cx="82296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Christmas Carol is a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famous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short novel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written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by Charles Dickens.《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圣诞颂歌》是查尔斯•狄更斯的著名短篇小说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famous形容词，意为“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著名的；出名的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既可以作</a:t>
            </a:r>
            <a:r>
              <a:rPr lang="en-US" alt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表语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，也可以作</a:t>
            </a:r>
            <a:r>
              <a:rPr lang="en-US" alt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定语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。其同义词是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well-known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，反义词为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unknown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►Thomas Edison is a famous scientist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托马斯•爱迪生是一位著名的科学家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ChangeArrowheads="1"/>
          </p:cNvSpPr>
          <p:nvPr/>
        </p:nvSpPr>
        <p:spPr bwMode="auto">
          <a:xfrm>
            <a:off x="609600" y="609600"/>
            <a:ext cx="77724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①be famous for…“因......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而著名</a:t>
            </a:r>
            <a:r>
              <a:rPr lang="en-US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出名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en-US" sz="32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►China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famous for the Great Wall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中国因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长城而闻名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famous as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…“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作为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......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而出名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’’。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►Liu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Huan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 famous as a singer.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刘欢作为一名歌手而出名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written是write的过去分词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，此处writte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是过去分词作后置定语，修饰名词nove1。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►I like the novels written by Mo Yan.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457200" y="914400"/>
            <a:ext cx="83058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He is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mean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and only thinks about himself.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他吝啬，只考虑自己。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mean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用作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形容词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吝啬的，刻薄的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be so mean to your little brother.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别对你弟弟那么刻薄。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mean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意味着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......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解释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.......</a:t>
            </a:r>
            <a:endParaRPr lang="en-US" altLang="zh-CN" sz="32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的意思”。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ChangeArrowheads="1"/>
          </p:cNvSpPr>
          <p:nvPr/>
        </p:nvSpPr>
        <p:spPr bwMode="auto">
          <a:xfrm>
            <a:off x="533400" y="990600"/>
            <a:ext cx="84582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其名词形式是</a:t>
            </a:r>
            <a:r>
              <a:rPr lang="en-US" altLang="zh-CN" sz="32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meaning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意思；含 义），常构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成短语</a:t>
            </a:r>
            <a:r>
              <a:rPr lang="en-US" altLang="zh-CN" sz="32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meaning of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......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的意思”。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 means that your answer is right.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那意味着你的答案是正确的。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does this word mean?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=What’s the meaning of this word?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这个单词是什么意思？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ChangeArrowheads="1"/>
          </p:cNvSpPr>
          <p:nvPr/>
        </p:nvSpPr>
        <p:spPr bwMode="auto">
          <a:xfrm>
            <a:off x="685800" y="381000"/>
            <a:ext cx="8077200" cy="62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He just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cares about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whether he can make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more money and 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hate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 Christmas.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他只关心能否挣到更多的钱，且厌恶圣诞节。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(l) 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care about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意为“担心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关心；在乎；对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    </a:t>
            </a:r>
            <a:endParaRPr lang="en-US" altLang="zh-CN" sz="32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感兴趣”</a:t>
            </a:r>
            <a:endParaRPr lang="zh-CN" altLang="en-US" sz="32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you care about losing your job?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你难道不担心失去工作吗？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really care about the students in my class.     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我真的很关心我班的学生。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don’t care about your opinion.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我对你的观点不感兴趣。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" y="1524000"/>
            <a:ext cx="8153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1371600" y="762000"/>
            <a:ext cx="6083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辨析：</a:t>
            </a: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care about  </a:t>
            </a:r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 </a:t>
            </a: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care for </a:t>
            </a:r>
            <a:endParaRPr lang="en-US" altLang="zh-CN" sz="3600" b="1" dirty="0">
              <a:solidFill>
                <a:srgbClr val="CC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8308" name="Rectangle 7"/>
          <p:cNvSpPr>
            <a:spLocks noChangeArrowheads="1"/>
          </p:cNvSpPr>
          <p:nvPr/>
        </p:nvSpPr>
        <p:spPr bwMode="auto">
          <a:xfrm>
            <a:off x="457200" y="1828800"/>
            <a:ext cx="813117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care about: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关心；在乎；介意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”，强调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出于责任感而“关心；在乎”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care for:  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照料；照賴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”，与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take care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of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同义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另一个意思为“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喜欢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多用于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疑问句和否定句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，其同义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短语为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fond of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ChangeArrowheads="1"/>
          </p:cNvSpPr>
          <p:nvPr/>
        </p:nvSpPr>
        <p:spPr bwMode="auto">
          <a:xfrm>
            <a:off x="457200" y="533400"/>
            <a:ext cx="80772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►My parents care about my health.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我父母关心我的健康。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Would you care for a cup of tea?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你想喝杯茶吗？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hate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作动词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憎恨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讨厌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厌恶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 能用于进行时，其反义词是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love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。常用短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hate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sb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 hate to do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hate doing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 I like swimming but I hate to swim today.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 I enjoy cooking but hate doing the dishes.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609600" y="685800"/>
            <a:ext cx="83058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 Marley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used to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be just like Scrooge, so she was punished after he died.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马利过去曾经就像斯克鲁奇一样，所以在死后受到了惩罚。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(l) used to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过去常常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”，后接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动词原形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   表示过去的动作或状态。	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used to play basketball at school.	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他过去常在学校打篮球。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used to be short.  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我过去很矮。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ChangeArrowheads="1"/>
          </p:cNvSpPr>
          <p:nvPr/>
        </p:nvSpPr>
        <p:spPr bwMode="auto">
          <a:xfrm>
            <a:off x="457200" y="914400"/>
            <a:ext cx="8534400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(2) </a:t>
            </a:r>
            <a:r>
              <a:rPr lang="en-US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was punished意为“</a:t>
            </a:r>
            <a:r>
              <a:rPr lang="en-US" alt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被惩罚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此结构为一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般过去时的被动语态。一般过去时的被动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语态的结构为“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was</a:t>
            </a:r>
            <a:r>
              <a:rPr lang="en-US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were+及物动词的过去分词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house was built in 1969.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这座房子建于1969年。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►These trees were planted last year.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这些树是去年种的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81d10327df43f93d908f9df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52463" y="619125"/>
            <a:ext cx="7232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06425" y="725488"/>
            <a:ext cx="6991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01650" y="952500"/>
            <a:ext cx="6086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984250" y="5257800"/>
            <a:ext cx="61801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457200" y="5410200"/>
            <a:ext cx="617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每年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日，这一天基督徒纪念耶稣的诞生，为圣诞节而闻名。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ChangeArrowheads="1"/>
          </p:cNvSpPr>
          <p:nvPr/>
        </p:nvSpPr>
        <p:spPr bwMode="auto">
          <a:xfrm>
            <a:off x="457200" y="685800"/>
            <a:ext cx="83058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6.  He </a:t>
            </a:r>
            <a:r>
              <a:rPr lang="en-US" altLang="zh-CN" sz="32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warns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Scrooge to change his ways if he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doesn’t want to end up like him.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他告诫斯克鲁奇，如果他不想走上自己的老路，就要改变生活方式。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(l) </a:t>
            </a: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warn</a:t>
            </a:r>
            <a:r>
              <a:rPr lang="zh-CN" altLang="en-US" sz="3200" b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作动词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</a:t>
            </a:r>
            <a:r>
              <a:rPr lang="zh-CN" altLang="en-US" sz="32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警告；告诚”，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常用于以下结构：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warn sb. (not) to do sth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，意为“告诚某人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不要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做某事”。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ChangeArrowheads="1"/>
          </p:cNvSpPr>
          <p:nvPr/>
        </p:nvSpPr>
        <p:spPr bwMode="auto">
          <a:xfrm>
            <a:off x="304800" y="381000"/>
            <a:ext cx="88392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 He warned her to keep silent.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他告诫她保持沉默。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warn sb. about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，意为“提醒某人注</a:t>
            </a:r>
            <a:r>
              <a:rPr lang="zh-CN" altLang="en-US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意某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事”。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She warned us about the serious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situatio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她提醒我们注意形势的严峻性。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warn sb. of/against (doing)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告诫某人当心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提防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某事”。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warned me against swimming in that  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part of the river.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ChangeArrowheads="1"/>
          </p:cNvSpPr>
          <p:nvPr/>
        </p:nvSpPr>
        <p:spPr bwMode="auto">
          <a:xfrm>
            <a:off x="381000" y="914400"/>
            <a:ext cx="8610600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他们告诫我不要在河的那一带游泳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end up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最终成为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最后处于；结 束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”，其后可以跟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doing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等：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end up with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表示“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结束”，其后可跟   </a:t>
            </a:r>
            <a:endParaRPr lang="zh-CN" altLang="en-US" sz="3200" b="1" dirty="0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任何名词。</a:t>
            </a:r>
            <a:endParaRPr lang="zh-CN" altLang="en-US" sz="3200" b="1" dirty="0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If you do that, you’ll end up with egg on your  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face.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你要是那样做，必将出洋相。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ChangeArrowheads="1"/>
          </p:cNvSpPr>
          <p:nvPr/>
        </p:nvSpPr>
        <p:spPr bwMode="auto">
          <a:xfrm>
            <a:off x="381000" y="838200"/>
            <a:ext cx="8534400" cy="491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end up in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后面一般要接一个地点名词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If you continue to steal, you’ll end up in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prison.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你要是继续行窃，早晚得进监狱。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③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end up doing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表示“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以做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结束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”，此处    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词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ing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形式作宾语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party ended up singing an English song.  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晚会以唱一首英文歌而结束。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609600" y="304800"/>
            <a:ext cx="7924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 Read the passage again and complete the chart.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0404" name="Group 52"/>
          <p:cNvGraphicFramePr>
            <a:graphicFrameLocks noGrp="1"/>
          </p:cNvGraphicFramePr>
          <p:nvPr/>
        </p:nvGraphicFramePr>
        <p:xfrm>
          <a:off x="533400" y="1676400"/>
          <a:ext cx="8077200" cy="4340332"/>
        </p:xfrm>
        <a:graphic>
          <a:graphicData uri="http://schemas.openxmlformats.org/drawingml/2006/table">
            <a:tbl>
              <a:tblPr/>
              <a:tblGrid>
                <a:gridCol w="3733800"/>
                <a:gridCol w="4343400"/>
              </a:tblGrid>
              <a:tr h="60955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does Scrooge see when he’s with ...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cPr/>
                </a:tc>
              </a:tr>
              <a:tr h="10873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Ghost of Christmas Past?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89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Ghost of Christmas Present?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Ghost of Christmas Yet to Come?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15" name="Rectangle 46"/>
          <p:cNvSpPr>
            <a:spLocks noChangeArrowheads="1"/>
          </p:cNvSpPr>
          <p:nvPr/>
        </p:nvSpPr>
        <p:spPr bwMode="auto">
          <a:xfrm>
            <a:off x="4267200" y="2514600"/>
            <a:ext cx="2689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childhood.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516" name="Rectangle 47"/>
          <p:cNvSpPr>
            <a:spLocks noChangeArrowheads="1"/>
          </p:cNvSpPr>
          <p:nvPr/>
        </p:nvSpPr>
        <p:spPr bwMode="auto">
          <a:xfrm>
            <a:off x="4191000" y="3276600"/>
            <a:ext cx="457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others are spending Christmas this year.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517" name="Rectangle 48"/>
          <p:cNvSpPr>
            <a:spLocks noChangeArrowheads="1"/>
          </p:cNvSpPr>
          <p:nvPr/>
        </p:nvSpPr>
        <p:spPr bwMode="auto">
          <a:xfrm>
            <a:off x="4419600" y="4648200"/>
            <a:ext cx="28813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dead, but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nobody cares.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5" grpId="0"/>
      <p:bldP spid="106516" grpId="0"/>
      <p:bldP spid="1065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ChangeArrowheads="1"/>
          </p:cNvSpPr>
          <p:nvPr/>
        </p:nvSpPr>
        <p:spPr bwMode="auto">
          <a:xfrm>
            <a:off x="609600" y="838200"/>
            <a:ext cx="8305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Answer the questions. Some answers need to be inferred.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3" name="Rectangle 6"/>
          <p:cNvSpPr>
            <a:spLocks noChangeArrowheads="1"/>
          </p:cNvSpPr>
          <p:nvPr/>
        </p:nvSpPr>
        <p:spPr bwMode="auto">
          <a:xfrm>
            <a:off x="609600" y="2324100"/>
            <a:ext cx="66802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1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1.Why does Scrooge hate Christmas?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FontTx/>
              <a:buAutoNum type="arabicPeriod" startAt="2"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FontTx/>
              <a:buAutoNum type="arabicPeriod" startAt="2"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FontTx/>
              <a:buAutoNum type="arabicPeriod" startAt="2"/>
            </a:pPr>
            <a:r>
              <a:rPr lang="en-US" altLang="en-US" sz="3200" b="1" dirty="0">
                <a:latin typeface="Times New Roman" panose="02020603050405020304" pitchFamily="18" charset="0"/>
              </a:rPr>
              <a:t>Does Scrooge have a lot of friends?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Why or why not?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</a:pP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07524" name="Rectangle 7"/>
          <p:cNvSpPr>
            <a:spLocks noChangeArrowheads="1"/>
          </p:cNvSpPr>
          <p:nvPr/>
        </p:nvSpPr>
        <p:spPr bwMode="auto">
          <a:xfrm>
            <a:off x="990600" y="2973388"/>
            <a:ext cx="64039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is mean and only thinks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himself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5" name="Rectangle 8"/>
          <p:cNvSpPr>
            <a:spLocks noChangeArrowheads="1"/>
          </p:cNvSpPr>
          <p:nvPr/>
        </p:nvSpPr>
        <p:spPr bwMode="auto">
          <a:xfrm>
            <a:off x="1066800" y="4953000"/>
            <a:ext cx="71262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he doesn’t. because he doesn’t  treat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nicely.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/>
          <p:cNvSpPr>
            <a:spLocks noChangeArrowheads="1"/>
          </p:cNvSpPr>
          <p:nvPr/>
        </p:nvSpPr>
        <p:spPr bwMode="auto">
          <a:xfrm>
            <a:off x="838200" y="1066800"/>
            <a:ext cx="73866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200" b="1" dirty="0">
                <a:latin typeface="Times New Roman" panose="02020603050405020304" pitchFamily="18" charset="0"/>
              </a:rPr>
              <a:t>3. Why was Jacob Marley punished a</a:t>
            </a:r>
            <a:r>
              <a:rPr lang="en-US" altLang="zh-CN" sz="3200" b="1" dirty="0">
                <a:latin typeface="Times New Roman" panose="02020603050405020304" pitchFamily="18" charset="0"/>
              </a:rPr>
              <a:t>ft</a:t>
            </a:r>
            <a:r>
              <a:rPr lang="en-US" altLang="en-US" sz="3200" b="1" dirty="0">
                <a:latin typeface="Times New Roman" panose="02020603050405020304" pitchFamily="18" charset="0"/>
              </a:rPr>
              <a:t>er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he died?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1143000" y="2133600"/>
            <a:ext cx="700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he used to be just like Scrooge.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914400" y="2971800"/>
            <a:ext cx="739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Does Jacob Marley want to help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Scrooge? How do you know?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8549" name="Rectangle 7"/>
          <p:cNvSpPr>
            <a:spLocks noChangeArrowheads="1"/>
          </p:cNvSpPr>
          <p:nvPr/>
        </p:nvSpPr>
        <p:spPr bwMode="auto">
          <a:xfrm>
            <a:off x="1219200" y="4191000"/>
            <a:ext cx="70342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he does. He warns Scrooge  to change his ways if he doesn’t want to end up like him.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609600" y="914400"/>
            <a:ext cx="81534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en-US" sz="3200" b="1">
                <a:latin typeface="Times New Roman" panose="02020603050405020304" pitchFamily="18" charset="0"/>
              </a:rPr>
              <a:t>5. </a:t>
            </a:r>
            <a:r>
              <a:rPr lang="en-US" altLang="zh-CN" sz="3200" b="1">
                <a:latin typeface="Times New Roman" panose="02020603050405020304" pitchFamily="18" charset="0"/>
              </a:rPr>
              <a:t>How does </a:t>
            </a:r>
            <a:r>
              <a:rPr lang="en-US" altLang="en-US" sz="3200" b="1">
                <a:latin typeface="Times New Roman" panose="02020603050405020304" pitchFamily="18" charset="0"/>
              </a:rPr>
              <a:t>Scrooge</a:t>
            </a:r>
            <a:r>
              <a:rPr lang="en-US" altLang="zh-CN" sz="3200" b="1">
                <a:latin typeface="Times New Roman" panose="02020603050405020304" pitchFamily="18" charset="0"/>
              </a:rPr>
              <a:t> feel when he wakes up on Christmas Day?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/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/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</a:rPr>
              <a:t>6. </a:t>
            </a:r>
            <a:r>
              <a:rPr lang="en-US" altLang="en-US" sz="3200" b="1">
                <a:latin typeface="Times New Roman" panose="02020603050405020304" pitchFamily="18" charset="0"/>
              </a:rPr>
              <a:t>What does Scrooge do a</a:t>
            </a:r>
            <a:r>
              <a:rPr lang="en-US" altLang="zh-CN" sz="3200" b="1">
                <a:latin typeface="Times New Roman" panose="02020603050405020304" pitchFamily="18" charset="0"/>
              </a:rPr>
              <a:t>ft</a:t>
            </a:r>
            <a:r>
              <a:rPr lang="en-US" altLang="en-US" sz="3200" b="1">
                <a:latin typeface="Times New Roman" panose="02020603050405020304" pitchFamily="18" charset="0"/>
              </a:rPr>
              <a:t>er seeing the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</a:rPr>
              <a:t>     </a:t>
            </a:r>
            <a:r>
              <a:rPr lang="en-US" altLang="en-US" sz="3200" b="1">
                <a:latin typeface="Times New Roman" panose="02020603050405020304" pitchFamily="18" charset="0"/>
              </a:rPr>
              <a:t>three spirits?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09571" name="Rectangle 8"/>
          <p:cNvSpPr>
            <a:spLocks noChangeArrowheads="1"/>
          </p:cNvSpPr>
          <p:nvPr/>
        </p:nvSpPr>
        <p:spPr bwMode="auto">
          <a:xfrm>
            <a:off x="1143000" y="4114800"/>
            <a:ext cx="744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happily celebrates Christmas with his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relatives  and gives gifts to people in need.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2" name="Rectangle 9"/>
          <p:cNvSpPr>
            <a:spLocks noChangeArrowheads="1"/>
          </p:cNvSpPr>
          <p:nvPr/>
        </p:nvSpPr>
        <p:spPr bwMode="auto">
          <a:xfrm>
            <a:off x="1143000" y="2133600"/>
            <a:ext cx="2851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so scared.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ChangeArrowheads="1"/>
          </p:cNvSpPr>
          <p:nvPr/>
        </p:nvSpPr>
        <p:spPr bwMode="auto">
          <a:xfrm>
            <a:off x="685800" y="762000"/>
            <a:ext cx="81534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 What do you think the three ghosts say to Scrooge when they visit him? In groups of four, make a conversation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three ghosts and Scrooge. Role-play the conversation in front of the class.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ChangeArrowheads="1"/>
          </p:cNvSpPr>
          <p:nvPr/>
        </p:nvSpPr>
        <p:spPr bwMode="auto">
          <a:xfrm>
            <a:off x="533400" y="1752600"/>
            <a:ext cx="81534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know about Christmas? Make a list of things that you know about this festival with your group. Use the questions to help you.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19" name="WordArt 6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41148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Pair Work</a:t>
            </a:r>
            <a:endParaRPr lang="zh-CN" altLang="en-US" sz="40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11620" name="Picture 8" descr="u=4253894876,2047824535&amp;fm=21&amp;gp=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10400" y="609600"/>
            <a:ext cx="1066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9" descr="u=899969604,3202981410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410200"/>
            <a:ext cx="933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66097" y="30480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6138" name="Picture 10" descr="哈哈1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43585" y="1828800"/>
            <a:ext cx="3286125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0" name="Picture 12" descr="104153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599" y="1801813"/>
            <a:ext cx="332581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0" name="Group 13"/>
          <p:cNvGrpSpPr/>
          <p:nvPr/>
        </p:nvGrpSpPr>
        <p:grpSpPr bwMode="auto">
          <a:xfrm>
            <a:off x="2133600" y="533400"/>
            <a:ext cx="4572000" cy="857250"/>
            <a:chOff x="624" y="1536"/>
            <a:chExt cx="2880" cy="540"/>
          </a:xfrm>
        </p:grpSpPr>
        <p:grpSp>
          <p:nvGrpSpPr>
            <p:cNvPr id="75781" name="Group 14"/>
            <p:cNvGrpSpPr/>
            <p:nvPr/>
          </p:nvGrpSpPr>
          <p:grpSpPr bwMode="auto">
            <a:xfrm>
              <a:off x="720" y="1632"/>
              <a:ext cx="2784" cy="388"/>
              <a:chOff x="1584" y="720"/>
              <a:chExt cx="3840" cy="388"/>
            </a:xfrm>
          </p:grpSpPr>
          <p:grpSp>
            <p:nvGrpSpPr>
              <p:cNvPr id="75782" name="Group 15"/>
              <p:cNvGrpSpPr/>
              <p:nvPr/>
            </p:nvGrpSpPr>
            <p:grpSpPr bwMode="auto">
              <a:xfrm>
                <a:off x="1584" y="720"/>
                <a:ext cx="3840" cy="388"/>
                <a:chOff x="0" y="0"/>
                <a:chExt cx="6228000" cy="719137"/>
              </a:xfrm>
            </p:grpSpPr>
            <p:sp>
              <p:nvSpPr>
                <p:cNvPr id="75783" name="AutoShape 3"/>
                <p:cNvSpPr>
                  <a:spLocks noChangeArrowheads="1"/>
                </p:cNvSpPr>
                <p:nvPr/>
              </p:nvSpPr>
              <p:spPr bwMode="auto">
                <a:xfrm>
                  <a:off x="913" y="0"/>
                  <a:ext cx="6226175" cy="71913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BFBFB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38100" dir="2700000" algn="ctr" rotWithShape="0">
                    <a:srgbClr val="000000">
                      <a:alpha val="28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endParaRPr lang="zh-CN" altLang="zh-CN"/>
                </a:p>
              </p:txBody>
            </p:sp>
            <p:sp>
              <p:nvSpPr>
                <p:cNvPr id="75784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1674"/>
                  <a:ext cx="6228000" cy="61578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057CFF"/>
                    </a:gs>
                    <a:gs pos="100000">
                      <a:srgbClr val="05004C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2000">
                    <a:solidFill>
                      <a:schemeClr val="tx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5785" name="Rectangle 13"/>
              <p:cNvSpPr>
                <a:spLocks noChangeArrowheads="1"/>
              </p:cNvSpPr>
              <p:nvPr/>
            </p:nvSpPr>
            <p:spPr bwMode="auto">
              <a:xfrm>
                <a:off x="2256" y="720"/>
                <a:ext cx="262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Christmas tree</a:t>
                </a:r>
                <a:endPara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75786" name="Picture 2" descr="C:\Documents and Settings\laoli\My Documents\My Pictures\merry_christmas_00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24" y="153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5"/>
          <p:cNvSpPr>
            <a:spLocks noChangeArrowheads="1"/>
          </p:cNvSpPr>
          <p:nvPr/>
        </p:nvSpPr>
        <p:spPr bwMode="auto">
          <a:xfrm>
            <a:off x="0" y="685800"/>
            <a:ext cx="8991600" cy="5638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99"/>
                    </a:gs>
                    <a:gs pos="100000">
                      <a:srgbClr val="FFFF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flatTx/>
          </a:bodyPr>
          <a:lstStyle/>
          <a:p>
            <a:endParaRPr lang="zh-CN" altLang="zh-CN" sz="3200" b="1"/>
          </a:p>
        </p:txBody>
      </p:sp>
      <p:sp>
        <p:nvSpPr>
          <p:cNvPr id="112643" name="Rectangle 5"/>
          <p:cNvSpPr>
            <a:spLocks noChangeArrowheads="1"/>
          </p:cNvSpPr>
          <p:nvPr/>
        </p:nvSpPr>
        <p:spPr bwMode="auto">
          <a:xfrm>
            <a:off x="376238" y="685800"/>
            <a:ext cx="8767762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35000"/>
              </a:lnSpc>
              <a:buClr>
                <a:srgbClr val="CC00FF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When is this festival?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Why do people celebrate it?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Who do they celebrate it with?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Do they eat or drink anything special?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What other things do they do as part of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the celebrations?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buClr>
                <a:srgbClr val="CC00FF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Do you know any old stories about this festival?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How do people feel when they celebrate it?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2349500"/>
            <a:ext cx="3673475" cy="1439863"/>
          </a:xfrm>
        </p:spPr>
        <p:txBody>
          <a:bodyPr/>
          <a:lstStyle/>
          <a:p>
            <a:endParaRPr lang="zh-CN" altLang="zh-CN"/>
          </a:p>
        </p:txBody>
      </p:sp>
      <p:pic>
        <p:nvPicPr>
          <p:cNvPr id="113667" name="Picture 6" descr="D:\马一希\边框\102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2038350" y="3697288"/>
            <a:ext cx="5067300" cy="333375"/>
          </a:xfrm>
          <a:noFill/>
        </p:spPr>
      </p:pic>
      <p:pic>
        <p:nvPicPr>
          <p:cNvPr id="113668" name="Picture 3" descr="http://wfbz.wcedu.net/kjsc/kjsc4/INTGIF/ANIMA/ANI_0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58324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3203575" y="2636838"/>
            <a:ext cx="3744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zh-CN" altLang="en-US" sz="4400"/>
              <a:t>自我练习</a:t>
            </a:r>
            <a:endParaRPr lang="zh-CN" altLang="en-US" sz="4400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03238" y="1066800"/>
            <a:ext cx="864076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1.--Could you tell me how long __ the book?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--Three days.                   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A. I can keep        B. Can I borrow   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C. I can borrow     D. Can I keep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2. I want to know ___ yesterday?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 A. why did you come late 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 B. why you came late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 C. why do you come late. 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 D. why you come late 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509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Choose the right answers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1470025" y="2978150"/>
            <a:ext cx="2016125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1698625" y="5340350"/>
            <a:ext cx="3352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/>
      <p:bldP spid="1587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09600" y="1371600"/>
            <a:ext cx="8077200" cy="38925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3.--Could you tell me __ tomorrow morning?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--Well, it will start at 9:00.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A. when the meeting will start  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B. where will the meeting start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C. where the meeting start 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D. when will the meeting start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1752600" y="3352800"/>
            <a:ext cx="4652963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57200" y="430213"/>
            <a:ext cx="830580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4. Can you tell me </a:t>
            </a:r>
            <a:r>
              <a:rPr lang="en-US" altLang="zh-CN" sz="3200" b="1" u="sng">
                <a:latin typeface="Times New Roman" panose="02020603050405020304" pitchFamily="18" charset="0"/>
                <a:ea typeface="Arial Unicode MS" pitchFamily="34" charset="-122"/>
              </a:rPr>
              <a:t>          </a:t>
            </a:r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?</a:t>
            </a:r>
            <a:endParaRPr lang="en-US" altLang="zh-CN" sz="3200" b="1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     A. what will we do</a:t>
            </a:r>
            <a:endParaRPr lang="en-US" altLang="zh-CN" sz="3200" b="1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     B. we will do what</a:t>
            </a:r>
            <a:endParaRPr lang="en-US" altLang="zh-CN" sz="3200" b="1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     C. what we will do</a:t>
            </a:r>
            <a:endParaRPr lang="en-US" altLang="zh-CN" sz="3200" b="1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     D. will we do what</a:t>
            </a:r>
            <a:endParaRPr lang="en-US" altLang="zh-CN" sz="3200" b="1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 </a:t>
            </a:r>
            <a:endParaRPr lang="en-US" altLang="zh-CN" sz="3200" b="1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5.—Do you know ___ for Shanghai last night?</a:t>
            </a:r>
            <a:endParaRPr lang="en-US" altLang="zh-CN" sz="3200" b="1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   --- At 9:00.</a:t>
            </a:r>
            <a:endParaRPr lang="en-US" altLang="zh-CN" sz="3200" b="1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>
              <a:buFontTx/>
              <a:buAutoNum type="alphaUcPeriod"/>
            </a:pPr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what time he leaves  </a:t>
            </a:r>
            <a:endParaRPr lang="en-US" altLang="zh-CN" sz="3200" b="1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>
              <a:buFontTx/>
              <a:buAutoNum type="alphaUcPeriod"/>
            </a:pPr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What time does he leave </a:t>
            </a:r>
            <a:endParaRPr lang="en-US" altLang="zh-CN" sz="3200" b="1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C. What time he left     </a:t>
            </a:r>
            <a:endParaRPr lang="en-US" altLang="zh-CN" sz="3200" b="1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D. What time did he leave</a:t>
            </a:r>
            <a:endParaRPr lang="en-US" altLang="zh-CN" sz="3200" b="1"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160771" name="Line 3"/>
          <p:cNvSpPr>
            <a:spLocks noChangeShapeType="1"/>
          </p:cNvSpPr>
          <p:nvPr/>
        </p:nvSpPr>
        <p:spPr bwMode="auto">
          <a:xfrm>
            <a:off x="1371600" y="2438400"/>
            <a:ext cx="2808288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1447800" y="5867400"/>
            <a:ext cx="2881313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971550" y="4710113"/>
            <a:ext cx="5003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玛丽想知道你能否帮她？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331913" y="5430838"/>
            <a:ext cx="6877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Mary wants to know if you can help her.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971550" y="3125788"/>
            <a:ext cx="5657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你能告诉我你住哪里吗？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187450" y="3860800"/>
            <a:ext cx="612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Can you tell me where you live? 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971550" y="1470025"/>
            <a:ext cx="6191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我想知道你喜欢什么颜色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116013" y="2276475"/>
            <a:ext cx="680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I want to know what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colour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 you like.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609600" y="762000"/>
            <a:ext cx="230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Translate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utoUpdateAnimBg="0"/>
      <p:bldP spid="117765" grpId="0" autoUpdateAnimBg="0"/>
      <p:bldP spid="11776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990600" y="1295400"/>
            <a:ext cx="678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Danny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说他明天出发去上海。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670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Danny says that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he will leave for Shanghai  tomorrow.</a:t>
            </a:r>
            <a:endParaRPr lang="en-US" altLang="zh-CN" sz="3200" b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066800" y="3429000"/>
            <a:ext cx="697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我想汤姆已经完成作业了。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295400" y="4267200"/>
            <a:ext cx="7372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I think that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Tom has finished his homework.</a:t>
            </a:r>
            <a:endParaRPr lang="en-US" altLang="zh-CN" sz="3200" b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utoUpdateAnimBg="0"/>
      <p:bldP spid="11878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703262" y="2209800"/>
            <a:ext cx="7848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342900" indent="-342900" algn="l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Search more information about Christmas</a:t>
            </a:r>
            <a:endParaRPr kumimoji="1"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And other foreign festivals. Then play a </a:t>
            </a:r>
            <a:endParaRPr kumimoji="1"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game to speak them out</a:t>
            </a:r>
            <a:r>
              <a:rPr kumimoji="1" lang="en-US" altLang="zh-CN" sz="3200" b="1" dirty="0" smtClean="0">
                <a:latin typeface="Times New Roman" panose="02020603050405020304" pitchFamily="18" charset="0"/>
              </a:rPr>
              <a:t>. </a:t>
            </a:r>
            <a:endParaRPr kumimoji="1"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971800" y="1219200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99"/>
                </a:solidFill>
              </a:rPr>
              <a:t>Homework </a:t>
            </a:r>
            <a:endParaRPr lang="en-US" altLang="zh-CN" sz="4000" b="1" dirty="0">
              <a:solidFill>
                <a:srgbClr val="000099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4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6248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9525">
                  <a:solidFill>
                    <a:srgbClr val="FFCC99"/>
                  </a:solidFill>
                  <a:round/>
                </a:ln>
                <a:solidFill>
                  <a:srgbClr val="FF9900"/>
                </a:solidFill>
                <a:latin typeface="华文行楷"/>
                <a:ea typeface="华文行楷"/>
              </a:rPr>
              <a:t>Thank You!</a:t>
            </a:r>
            <a:endParaRPr lang="zh-CN" altLang="en-US" sz="3600" b="1" kern="10">
              <a:ln w="9525">
                <a:solidFill>
                  <a:srgbClr val="FFCC99"/>
                </a:solidFill>
                <a:round/>
              </a:ln>
              <a:solidFill>
                <a:srgbClr val="FF9900"/>
              </a:solidFill>
              <a:latin typeface="华文行楷"/>
              <a:ea typeface="华文行楷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b2a23b2c43bc9da08b13994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513438505017963940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2535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16"/>
          <p:cNvGrpSpPr/>
          <p:nvPr/>
        </p:nvGrpSpPr>
        <p:grpSpPr bwMode="auto">
          <a:xfrm>
            <a:off x="2209800" y="609600"/>
            <a:ext cx="4572000" cy="857250"/>
            <a:chOff x="624" y="1536"/>
            <a:chExt cx="2880" cy="540"/>
          </a:xfrm>
        </p:grpSpPr>
        <p:grpSp>
          <p:nvGrpSpPr>
            <p:cNvPr id="78851" name="Group 11"/>
            <p:cNvGrpSpPr/>
            <p:nvPr/>
          </p:nvGrpSpPr>
          <p:grpSpPr bwMode="auto">
            <a:xfrm>
              <a:off x="720" y="1632"/>
              <a:ext cx="2784" cy="388"/>
              <a:chOff x="1584" y="720"/>
              <a:chExt cx="3840" cy="388"/>
            </a:xfrm>
          </p:grpSpPr>
          <p:grpSp>
            <p:nvGrpSpPr>
              <p:cNvPr id="78852" name="Group 12"/>
              <p:cNvGrpSpPr/>
              <p:nvPr/>
            </p:nvGrpSpPr>
            <p:grpSpPr bwMode="auto">
              <a:xfrm>
                <a:off x="1584" y="720"/>
                <a:ext cx="3840" cy="388"/>
                <a:chOff x="0" y="0"/>
                <a:chExt cx="6228000" cy="719137"/>
              </a:xfrm>
            </p:grpSpPr>
            <p:sp>
              <p:nvSpPr>
                <p:cNvPr id="78853" name="AutoShape 3"/>
                <p:cNvSpPr>
                  <a:spLocks noChangeArrowheads="1"/>
                </p:cNvSpPr>
                <p:nvPr/>
              </p:nvSpPr>
              <p:spPr bwMode="auto">
                <a:xfrm>
                  <a:off x="913" y="0"/>
                  <a:ext cx="6226175" cy="71913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BFBFB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38100" dir="2700000" algn="ctr" rotWithShape="0">
                    <a:srgbClr val="000000">
                      <a:alpha val="28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endParaRPr lang="zh-CN" altLang="zh-CN"/>
                </a:p>
              </p:txBody>
            </p:sp>
            <p:sp>
              <p:nvSpPr>
                <p:cNvPr id="78854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1674"/>
                  <a:ext cx="6228000" cy="61578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057CFF"/>
                    </a:gs>
                    <a:gs pos="100000">
                      <a:srgbClr val="05004C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2000">
                    <a:solidFill>
                      <a:schemeClr val="tx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8855" name="Rectangle 13"/>
              <p:cNvSpPr>
                <a:spLocks noChangeArrowheads="1"/>
              </p:cNvSpPr>
              <p:nvPr/>
            </p:nvSpPr>
            <p:spPr bwMode="auto">
              <a:xfrm>
                <a:off x="2256" y="720"/>
                <a:ext cx="262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Christmas carol</a:t>
                </a:r>
                <a:endPara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78856" name="Picture 2" descr="C:\Documents and Settings\laoli\My Documents\My Pictures\merry_christmas_002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624" y="153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857" name="Rectangle 17"/>
          <p:cNvSpPr>
            <a:spLocks noChangeArrowheads="1"/>
          </p:cNvSpPr>
          <p:nvPr/>
        </p:nvSpPr>
        <p:spPr bwMode="auto">
          <a:xfrm>
            <a:off x="3352800" y="1524000"/>
            <a:ext cx="2632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圣诞节赞美诗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77171" name="Picture 19" descr="U10115P1274DT20141203142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0"/>
            <a:ext cx="59436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5"/>
          <p:cNvGrpSpPr/>
          <p:nvPr/>
        </p:nvGrpSpPr>
        <p:grpSpPr bwMode="auto">
          <a:xfrm>
            <a:off x="2209800" y="609600"/>
            <a:ext cx="4572000" cy="857250"/>
            <a:chOff x="624" y="1536"/>
            <a:chExt cx="2880" cy="540"/>
          </a:xfrm>
        </p:grpSpPr>
        <p:grpSp>
          <p:nvGrpSpPr>
            <p:cNvPr id="79875" name="Group 6"/>
            <p:cNvGrpSpPr/>
            <p:nvPr/>
          </p:nvGrpSpPr>
          <p:grpSpPr bwMode="auto">
            <a:xfrm>
              <a:off x="720" y="1632"/>
              <a:ext cx="2784" cy="388"/>
              <a:chOff x="1584" y="720"/>
              <a:chExt cx="3840" cy="388"/>
            </a:xfrm>
          </p:grpSpPr>
          <p:grpSp>
            <p:nvGrpSpPr>
              <p:cNvPr id="79876" name="Group 7"/>
              <p:cNvGrpSpPr/>
              <p:nvPr/>
            </p:nvGrpSpPr>
            <p:grpSpPr bwMode="auto">
              <a:xfrm>
                <a:off x="1584" y="720"/>
                <a:ext cx="3840" cy="388"/>
                <a:chOff x="0" y="0"/>
                <a:chExt cx="6228000" cy="719137"/>
              </a:xfrm>
            </p:grpSpPr>
            <p:sp>
              <p:nvSpPr>
                <p:cNvPr id="79877" name="AutoShape 3"/>
                <p:cNvSpPr>
                  <a:spLocks noChangeArrowheads="1"/>
                </p:cNvSpPr>
                <p:nvPr/>
              </p:nvSpPr>
              <p:spPr bwMode="auto">
                <a:xfrm>
                  <a:off x="913" y="0"/>
                  <a:ext cx="6226175" cy="71913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BFBFB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38100" dir="2700000" algn="ctr" rotWithShape="0">
                    <a:srgbClr val="000000">
                      <a:alpha val="28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endParaRPr lang="zh-CN" altLang="zh-CN"/>
                </a:p>
              </p:txBody>
            </p:sp>
            <p:sp>
              <p:nvSpPr>
                <p:cNvPr id="79878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1674"/>
                  <a:ext cx="6228000" cy="61578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057CFF"/>
                    </a:gs>
                    <a:gs pos="100000">
                      <a:srgbClr val="05004C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2000">
                    <a:solidFill>
                      <a:schemeClr val="tx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9879" name="Rectangle 13"/>
              <p:cNvSpPr>
                <a:spLocks noChangeArrowheads="1"/>
              </p:cNvSpPr>
              <p:nvPr/>
            </p:nvSpPr>
            <p:spPr bwMode="auto">
              <a:xfrm>
                <a:off x="2256" y="720"/>
                <a:ext cx="262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Christmas Claus</a:t>
                </a:r>
                <a:endPara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79880" name="Picture 2" descr="C:\Documents and Settings\laoli\My Documents\My Pictures\merry_christmas_002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624" y="153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9213" name="Picture 13" descr="圣诞老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362200"/>
            <a:ext cx="37338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14" name="Picture 14" descr="图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2362200"/>
            <a:ext cx="40386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4"/>
          <p:cNvGrpSpPr/>
          <p:nvPr/>
        </p:nvGrpSpPr>
        <p:grpSpPr bwMode="auto">
          <a:xfrm>
            <a:off x="2209800" y="609600"/>
            <a:ext cx="4572000" cy="857250"/>
            <a:chOff x="624" y="1536"/>
            <a:chExt cx="2880" cy="540"/>
          </a:xfrm>
        </p:grpSpPr>
        <p:grpSp>
          <p:nvGrpSpPr>
            <p:cNvPr id="80899" name="Group 5"/>
            <p:cNvGrpSpPr/>
            <p:nvPr/>
          </p:nvGrpSpPr>
          <p:grpSpPr bwMode="auto">
            <a:xfrm>
              <a:off x="720" y="1632"/>
              <a:ext cx="2784" cy="388"/>
              <a:chOff x="1584" y="720"/>
              <a:chExt cx="3840" cy="388"/>
            </a:xfrm>
          </p:grpSpPr>
          <p:grpSp>
            <p:nvGrpSpPr>
              <p:cNvPr id="80900" name="Group 6"/>
              <p:cNvGrpSpPr/>
              <p:nvPr/>
            </p:nvGrpSpPr>
            <p:grpSpPr bwMode="auto">
              <a:xfrm>
                <a:off x="1584" y="720"/>
                <a:ext cx="3840" cy="388"/>
                <a:chOff x="0" y="0"/>
                <a:chExt cx="6228000" cy="719137"/>
              </a:xfrm>
            </p:grpSpPr>
            <p:sp>
              <p:nvSpPr>
                <p:cNvPr id="80901" name="AutoShape 3"/>
                <p:cNvSpPr>
                  <a:spLocks noChangeArrowheads="1"/>
                </p:cNvSpPr>
                <p:nvPr/>
              </p:nvSpPr>
              <p:spPr bwMode="auto">
                <a:xfrm>
                  <a:off x="913" y="0"/>
                  <a:ext cx="6226175" cy="71913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BFBFB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38100" dir="2700000" algn="ctr" rotWithShape="0">
                    <a:srgbClr val="000000">
                      <a:alpha val="28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endParaRPr lang="zh-CN" altLang="zh-CN"/>
                </a:p>
              </p:txBody>
            </p:sp>
            <p:sp>
              <p:nvSpPr>
                <p:cNvPr id="80902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1674"/>
                  <a:ext cx="6228000" cy="61578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057CFF"/>
                    </a:gs>
                    <a:gs pos="100000">
                      <a:srgbClr val="05004C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2000">
                    <a:solidFill>
                      <a:schemeClr val="tx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0903" name="Rectangle 13"/>
              <p:cNvSpPr>
                <a:spLocks noChangeArrowheads="1"/>
              </p:cNvSpPr>
              <p:nvPr/>
            </p:nvSpPr>
            <p:spPr bwMode="auto">
              <a:xfrm>
                <a:off x="2256" y="720"/>
                <a:ext cx="262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Christmas dinner</a:t>
                </a:r>
                <a:endPara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80904" name="Picture 2" descr="C:\Documents and Settings\laoli\My Documents\My Pictures\merry_christmas_002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624" y="153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8187" name="Picture 11" descr="1197019892971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1295400" y="1981200"/>
            <a:ext cx="302736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8188" name="Group 12"/>
          <p:cNvGrpSpPr/>
          <p:nvPr/>
        </p:nvGrpSpPr>
        <p:grpSpPr bwMode="auto">
          <a:xfrm>
            <a:off x="5105400" y="2971800"/>
            <a:ext cx="3240088" cy="2573338"/>
            <a:chOff x="0" y="0"/>
            <a:chExt cx="3456" cy="2572"/>
          </a:xfrm>
        </p:grpSpPr>
        <p:pic>
          <p:nvPicPr>
            <p:cNvPr id="80907" name="Picture 13" descr="tu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0"/>
              <a:ext cx="2736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8" name="Text Box 14"/>
            <p:cNvSpPr txBox="1">
              <a:spLocks noChangeArrowheads="1"/>
            </p:cNvSpPr>
            <p:nvPr/>
          </p:nvSpPr>
          <p:spPr bwMode="auto">
            <a:xfrm>
              <a:off x="0" y="2115"/>
              <a:ext cx="3456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endParaRPr lang="zh-CN" altLang="zh-CN" sz="2400" b="1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模板网-WWW.1PPT.COM 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9831</Words>
  <Application>WPS 演示</Application>
  <PresentationFormat>全屏显示(4:3)</PresentationFormat>
  <Paragraphs>360</Paragraphs>
  <Slides>48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2" baseType="lpstr">
      <vt:lpstr>Arial</vt:lpstr>
      <vt:lpstr>宋体</vt:lpstr>
      <vt:lpstr>Wingdings</vt:lpstr>
      <vt:lpstr>Calibri</vt:lpstr>
      <vt:lpstr>Arial</vt:lpstr>
      <vt:lpstr>微软雅黑</vt:lpstr>
      <vt:lpstr>Adobe Caslon Pro Bold</vt:lpstr>
      <vt:lpstr>Segoe Print</vt:lpstr>
      <vt:lpstr>Times New Roman</vt:lpstr>
      <vt:lpstr>黑体</vt:lpstr>
      <vt:lpstr>Arial Unicode MS</vt:lpstr>
      <vt:lpstr>Arial Unicode MS</vt:lpstr>
      <vt:lpstr>华文行楷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</cp:revision>
  <cp:lastPrinted>2113-01-01T00:00:00Z</cp:lastPrinted>
  <dcterms:created xsi:type="dcterms:W3CDTF">2113-01-01T00:00:00Z</dcterms:created>
  <dcterms:modified xsi:type="dcterms:W3CDTF">2019-10-18T01:31:38Z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2052-11.1.0.9058</vt:lpwstr>
  </property>
</Properties>
</file>